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58"/>
  </p:notesMasterIdLst>
  <p:handoutMasterIdLst>
    <p:handoutMasterId r:id="rId59"/>
  </p:handoutMasterIdLst>
  <p:sldIdLst>
    <p:sldId id="314" r:id="rId5"/>
    <p:sldId id="346" r:id="rId6"/>
    <p:sldId id="333" r:id="rId7"/>
    <p:sldId id="337" r:id="rId8"/>
    <p:sldId id="340" r:id="rId9"/>
    <p:sldId id="349" r:id="rId10"/>
    <p:sldId id="354" r:id="rId11"/>
    <p:sldId id="355" r:id="rId12"/>
    <p:sldId id="356" r:id="rId13"/>
    <p:sldId id="357" r:id="rId14"/>
    <p:sldId id="358" r:id="rId15"/>
    <p:sldId id="385" r:id="rId16"/>
    <p:sldId id="359" r:id="rId17"/>
    <p:sldId id="363" r:id="rId18"/>
    <p:sldId id="364" r:id="rId19"/>
    <p:sldId id="381" r:id="rId20"/>
    <p:sldId id="360" r:id="rId21"/>
    <p:sldId id="361" r:id="rId22"/>
    <p:sldId id="362" r:id="rId23"/>
    <p:sldId id="365" r:id="rId24"/>
    <p:sldId id="382" r:id="rId25"/>
    <p:sldId id="366" r:id="rId26"/>
    <p:sldId id="367" r:id="rId27"/>
    <p:sldId id="368" r:id="rId28"/>
    <p:sldId id="369" r:id="rId29"/>
    <p:sldId id="383" r:id="rId30"/>
    <p:sldId id="371" r:id="rId31"/>
    <p:sldId id="370" r:id="rId32"/>
    <p:sldId id="372" r:id="rId33"/>
    <p:sldId id="373" r:id="rId34"/>
    <p:sldId id="384" r:id="rId35"/>
    <p:sldId id="374" r:id="rId36"/>
    <p:sldId id="375" r:id="rId37"/>
    <p:sldId id="376" r:id="rId38"/>
    <p:sldId id="386" r:id="rId39"/>
    <p:sldId id="377" r:id="rId40"/>
    <p:sldId id="387" r:id="rId41"/>
    <p:sldId id="388" r:id="rId42"/>
    <p:sldId id="389" r:id="rId43"/>
    <p:sldId id="390" r:id="rId44"/>
    <p:sldId id="378" r:id="rId45"/>
    <p:sldId id="379" r:id="rId46"/>
    <p:sldId id="380" r:id="rId47"/>
    <p:sldId id="391" r:id="rId48"/>
    <p:sldId id="398" r:id="rId49"/>
    <p:sldId id="392" r:id="rId50"/>
    <p:sldId id="393" r:id="rId51"/>
    <p:sldId id="394" r:id="rId52"/>
    <p:sldId id="395" r:id="rId53"/>
    <p:sldId id="351" r:id="rId54"/>
    <p:sldId id="352" r:id="rId55"/>
    <p:sldId id="335" r:id="rId56"/>
    <p:sldId id="332" r:id="rId57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46"/>
            <p14:sldId id="333"/>
            <p14:sldId id="337"/>
            <p14:sldId id="340"/>
            <p14:sldId id="349"/>
            <p14:sldId id="354"/>
            <p14:sldId id="355"/>
            <p14:sldId id="356"/>
            <p14:sldId id="357"/>
            <p14:sldId id="358"/>
            <p14:sldId id="385"/>
            <p14:sldId id="359"/>
            <p14:sldId id="363"/>
            <p14:sldId id="364"/>
            <p14:sldId id="381"/>
            <p14:sldId id="360"/>
            <p14:sldId id="361"/>
            <p14:sldId id="362"/>
            <p14:sldId id="365"/>
            <p14:sldId id="382"/>
            <p14:sldId id="366"/>
            <p14:sldId id="367"/>
            <p14:sldId id="368"/>
            <p14:sldId id="369"/>
            <p14:sldId id="383"/>
            <p14:sldId id="371"/>
            <p14:sldId id="370"/>
            <p14:sldId id="372"/>
            <p14:sldId id="373"/>
            <p14:sldId id="384"/>
            <p14:sldId id="374"/>
            <p14:sldId id="375"/>
            <p14:sldId id="376"/>
            <p14:sldId id="386"/>
            <p14:sldId id="377"/>
            <p14:sldId id="387"/>
            <p14:sldId id="388"/>
            <p14:sldId id="389"/>
            <p14:sldId id="390"/>
            <p14:sldId id="378"/>
            <p14:sldId id="379"/>
            <p14:sldId id="380"/>
            <p14:sldId id="391"/>
            <p14:sldId id="398"/>
            <p14:sldId id="392"/>
            <p14:sldId id="393"/>
            <p14:sldId id="394"/>
            <p14:sldId id="395"/>
            <p14:sldId id="351"/>
            <p14:sldId id="352"/>
            <p14:sldId id="335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99000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7" autoAdjust="0"/>
    <p:restoredTop sz="94310" autoAdjust="0"/>
  </p:normalViewPr>
  <p:slideViewPr>
    <p:cSldViewPr snapToGrid="0" showGuides="1">
      <p:cViewPr varScale="1">
        <p:scale>
          <a:sx n="107" d="100"/>
          <a:sy n="107" d="100"/>
        </p:scale>
        <p:origin x="84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19/02/2023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8141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45606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99579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08282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0758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18887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729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8286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59135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6665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2363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18295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99848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77913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24801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86390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5310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71757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306904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3301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16349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423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322224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424794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22711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4083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9758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869988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701407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253970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827086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85433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27562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70901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946148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68547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679852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382118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375672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776612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11790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944668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51878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2246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18211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7804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3915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6608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83053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07449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42088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276" y="3053825"/>
            <a:ext cx="9387447" cy="749112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Balance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hidrológico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distribuido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usando SIG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1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00" y="270000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930">
        <p:fade/>
      </p:transition>
    </mc:Choice>
    <mc:Fallback>
      <p:transition spd="med" advTm="1193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4DAC5E-7FB7-73DA-7194-DF855F62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10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448">
        <p:fade/>
      </p:transition>
    </mc:Choice>
    <mc:Fallback>
      <p:transition spd="med" advTm="10448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.LTWB">
            <a:extLst>
              <a:ext uri="{FF2B5EF4-FFF2-40B4-BE49-F238E27FC236}">
                <a16:creationId xmlns:a16="http://schemas.microsoft.com/office/drawing/2014/main" id="{718284FC-5129-1A3B-3949-5C0E076BC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444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16">
        <p:fade/>
      </p:transition>
    </mc:Choice>
    <mc:Fallback>
      <p:transition spd="med" advTm="15016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Potencial de 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escurrimiento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por celda en m³/s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611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56">
        <p:fade/>
      </p:transition>
    </mc:Choice>
    <mc:Fallback>
      <p:transition spd="med" advTm="2656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940C8-B24F-0A33-15A8-8C8B7A732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40" y="1490392"/>
            <a:ext cx="10174120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65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047">
        <p:fade/>
      </p:transition>
    </mc:Choice>
    <mc:Fallback>
      <p:transition spd="med" advTm="1104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940C8-B24F-0A33-15A8-8C8B7A732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341"/>
          <a:stretch/>
        </p:blipFill>
        <p:spPr>
          <a:xfrm>
            <a:off x="1008940" y="1490392"/>
            <a:ext cx="10174120" cy="4908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04FCC0-B4F0-E779-D8E5-27D5DBE3F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75" y="1947657"/>
            <a:ext cx="10184400" cy="34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45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838">
        <p:fade/>
      </p:transition>
    </mc:Choice>
    <mc:Fallback>
      <p:transition spd="med" advTm="5838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9DCA40-C8E0-A65B-357C-E5FD5E20C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42" y="1942581"/>
            <a:ext cx="10177200" cy="3436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8940C8-B24F-0A33-15A8-8C8B7A7326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7341"/>
          <a:stretch/>
        </p:blipFill>
        <p:spPr>
          <a:xfrm>
            <a:off x="1008940" y="1490392"/>
            <a:ext cx="10174120" cy="49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42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228">
        <p:fade/>
      </p:transition>
    </mc:Choice>
    <mc:Fallback>
      <p:transition spd="med" advTm="5228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Potencial de 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escurrimiento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con ETR </a:t>
            </a:r>
            <a:r>
              <a:rPr lang="es-ES" sz="3200" b="1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Budyco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166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953">
        <p:fade/>
      </p:transition>
    </mc:Choice>
    <mc:Fallback>
      <p:transition spd="med" advTm="9953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.LTWB">
            <a:extLst>
              <a:ext uri="{FF2B5EF4-FFF2-40B4-BE49-F238E27FC236}">
                <a16:creationId xmlns:a16="http://schemas.microsoft.com/office/drawing/2014/main" id="{3154B41C-D032-8C43-6B86-BD1F6FF70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528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965">
        <p:fade/>
      </p:transition>
    </mc:Choice>
    <mc:Fallback>
      <p:transition spd="med" advTm="5965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.LTWB">
            <a:extLst>
              <a:ext uri="{FF2B5EF4-FFF2-40B4-BE49-F238E27FC236}">
                <a16:creationId xmlns:a16="http://schemas.microsoft.com/office/drawing/2014/main" id="{E33264E9-30FF-8B4D-FC03-6A3342F50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631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83">
        <p:fade/>
      </p:transition>
    </mc:Choice>
    <mc:Fallback>
      <p:transition spd="med" advTm="3083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.LTWB">
            <a:extLst>
              <a:ext uri="{FF2B5EF4-FFF2-40B4-BE49-F238E27FC236}">
                <a16:creationId xmlns:a16="http://schemas.microsoft.com/office/drawing/2014/main" id="{79FA0647-991E-939B-9C5C-7A0AF0BE5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90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93">
        <p:fade/>
      </p:transition>
    </mc:Choice>
    <mc:Fallback>
      <p:transition spd="med" advTm="2793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502" y="2032746"/>
            <a:ext cx="8286996" cy="2792507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balances hidrológicos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 largo plazo pueden ser realizados en SIG a través de herramientas de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acumulación de flujo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Para cada una de las celdas del mapa de direcciones de flujo o FDR, se calcula el número de celdas de drenaje convergentes a las cuales se les puede acumular el valor del potencial de escurrimiento de cada celda obtenido a partir de los valores de precipitación media y evapotranspiración real.</a:t>
            </a:r>
          </a:p>
        </p:txBody>
      </p:sp>
    </p:spTree>
    <p:extLst>
      <p:ext uri="{BB962C8B-B14F-4D97-AF65-F5344CB8AC3E}">
        <p14:creationId xmlns:p14="http://schemas.microsoft.com/office/powerpoint/2010/main" val="105856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122">
        <p:fade/>
      </p:transition>
    </mc:Choice>
    <mc:Fallback>
      <p:transition spd="med" advTm="10122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.LTWB">
            <a:extLst>
              <a:ext uri="{FF2B5EF4-FFF2-40B4-BE49-F238E27FC236}">
                <a16:creationId xmlns:a16="http://schemas.microsoft.com/office/drawing/2014/main" id="{54991C0D-D90B-A3A9-89FE-E2178B21C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46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52">
        <p:fade/>
      </p:transition>
    </mc:Choice>
    <mc:Fallback>
      <p:transition spd="med" advTm="2252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Potencial de 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escurrimiento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con ETR </a:t>
            </a:r>
            <a:r>
              <a:rPr lang="es-ES" sz="3200" b="1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Dekop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616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94">
        <p:fade/>
      </p:transition>
    </mc:Choice>
    <mc:Fallback>
      <p:transition spd="med" advTm="2694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.LTWB">
            <a:extLst>
              <a:ext uri="{FF2B5EF4-FFF2-40B4-BE49-F238E27FC236}">
                <a16:creationId xmlns:a16="http://schemas.microsoft.com/office/drawing/2014/main" id="{AB4CD3A5-DECE-8741-94D4-3583F7B0B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89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650">
        <p:fade/>
      </p:transition>
    </mc:Choice>
    <mc:Fallback>
      <p:transition spd="med" advTm="365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.LTWB">
            <a:extLst>
              <a:ext uri="{FF2B5EF4-FFF2-40B4-BE49-F238E27FC236}">
                <a16:creationId xmlns:a16="http://schemas.microsoft.com/office/drawing/2014/main" id="{939A17A4-0540-EB5C-3C4C-6E6812939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311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03">
        <p:fade/>
      </p:transition>
    </mc:Choice>
    <mc:Fallback>
      <p:transition spd="med" advTm="2703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.LTWB">
            <a:extLst>
              <a:ext uri="{FF2B5EF4-FFF2-40B4-BE49-F238E27FC236}">
                <a16:creationId xmlns:a16="http://schemas.microsoft.com/office/drawing/2014/main" id="{C6ECE56B-269B-C712-7087-44E139F44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287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30">
        <p:fade/>
      </p:transition>
    </mc:Choice>
    <mc:Fallback>
      <p:transition spd="med" advTm="273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.LTWB">
            <a:extLst>
              <a:ext uri="{FF2B5EF4-FFF2-40B4-BE49-F238E27FC236}">
                <a16:creationId xmlns:a16="http://schemas.microsoft.com/office/drawing/2014/main" id="{F3C8E0B9-B7F4-9A50-0A98-A2BB0C4CA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998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43">
        <p:fade/>
      </p:transition>
    </mc:Choice>
    <mc:Fallback>
      <p:transition spd="med" advTm="2543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Potencial de 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escurrimiento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con ETR </a:t>
            </a:r>
            <a:r>
              <a:rPr lang="es-ES" sz="3200" b="1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Turc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283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50">
        <p:fade/>
      </p:transition>
    </mc:Choice>
    <mc:Fallback>
      <p:transition spd="med" advTm="305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.LTWB">
            <a:extLst>
              <a:ext uri="{FF2B5EF4-FFF2-40B4-BE49-F238E27FC236}">
                <a16:creationId xmlns:a16="http://schemas.microsoft.com/office/drawing/2014/main" id="{E9A5BFD3-43DA-8CBB-25A8-E3172DB5B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70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67">
        <p:fade/>
      </p:transition>
    </mc:Choice>
    <mc:Fallback>
      <p:transition spd="med" advTm="3367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.LTWB">
            <a:extLst>
              <a:ext uri="{FF2B5EF4-FFF2-40B4-BE49-F238E27FC236}">
                <a16:creationId xmlns:a16="http://schemas.microsoft.com/office/drawing/2014/main" id="{B4C1BD07-7DD4-CE53-1B9B-AF56B2907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252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10">
        <p:fade/>
      </p:transition>
    </mc:Choice>
    <mc:Fallback>
      <p:transition spd="med" advTm="231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2BA0DF-B72B-211F-97C2-0ACDE97E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04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02">
        <p:fade/>
      </p:transition>
    </mc:Choice>
    <mc:Fallback>
      <p:transition spd="med" advTm="2102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47949"/>
            <a:ext cx="9387447" cy="5621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Objetivos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8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422">
        <p:fade/>
      </p:transition>
    </mc:Choice>
    <mc:Fallback>
      <p:transition spd="med" advTm="4422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.LTWB">
            <a:extLst>
              <a:ext uri="{FF2B5EF4-FFF2-40B4-BE49-F238E27FC236}">
                <a16:creationId xmlns:a16="http://schemas.microsoft.com/office/drawing/2014/main" id="{891CAEDC-EEA5-AE83-DCC1-84B573D97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386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78">
        <p:fade/>
      </p:transition>
    </mc:Choice>
    <mc:Fallback>
      <p:transition spd="med" advTm="2978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Balance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distribuido por 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acumulación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 celdas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157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11">
        <p:fade/>
      </p:transition>
    </mc:Choice>
    <mc:Fallback>
      <p:transition spd="med" advTm="1811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11DEEC-2EB5-62B1-A329-464EC2284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416" y="116541"/>
            <a:ext cx="3723168" cy="66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00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33">
        <p:fade/>
      </p:transition>
    </mc:Choice>
    <mc:Fallback>
      <p:transition spd="med" advTm="15033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R.LTWB">
            <a:extLst>
              <a:ext uri="{FF2B5EF4-FFF2-40B4-BE49-F238E27FC236}">
                <a16:creationId xmlns:a16="http://schemas.microsoft.com/office/drawing/2014/main" id="{A94D385B-B20C-567C-5EA6-C71DC1E1D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800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213">
        <p:fade/>
      </p:transition>
    </mc:Choice>
    <mc:Fallback>
      <p:transition spd="med" advTm="6213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.LTWB">
            <a:extLst>
              <a:ext uri="{FF2B5EF4-FFF2-40B4-BE49-F238E27FC236}">
                <a16:creationId xmlns:a16="http://schemas.microsoft.com/office/drawing/2014/main" id="{819774FD-06BF-3D04-6ED2-D17634F7A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865" y="174952"/>
            <a:ext cx="8850270" cy="650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887D76-1D5D-BF5C-2133-7502D95CC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892" y="5472384"/>
            <a:ext cx="5572295" cy="480181"/>
          </a:xfrm>
        </p:spPr>
        <p:txBody>
          <a:bodyPr anchor="t" anchorCtr="0">
            <a:noAutofit/>
          </a:bodyPr>
          <a:lstStyle/>
          <a:p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Localización: 4964032.70E, 2617759.27N</a:t>
            </a:r>
          </a:p>
        </p:txBody>
      </p:sp>
    </p:spTree>
    <p:extLst>
      <p:ext uri="{BB962C8B-B14F-4D97-AF65-F5344CB8AC3E}">
        <p14:creationId xmlns:p14="http://schemas.microsoft.com/office/powerpoint/2010/main" val="2168906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517">
        <p:fade/>
      </p:transition>
    </mc:Choice>
    <mc:Fallback>
      <p:transition spd="med" advTm="14517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Caudal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medio con ETR </a:t>
            </a:r>
            <a:r>
              <a:rPr lang="es-ES" sz="3200" b="1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Budyco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074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51">
        <p:fade/>
      </p:transition>
    </mc:Choice>
    <mc:Fallback>
      <p:transition spd="med" advTm="3351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R.LTWB">
            <a:extLst>
              <a:ext uri="{FF2B5EF4-FFF2-40B4-BE49-F238E27FC236}">
                <a16:creationId xmlns:a16="http://schemas.microsoft.com/office/drawing/2014/main" id="{305951DF-D38F-6A05-FD22-D27802E9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622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52">
        <p:fade/>
      </p:transition>
    </mc:Choice>
    <mc:Fallback>
      <p:transition spd="med" advTm="2852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R.LTWB">
            <a:extLst>
              <a:ext uri="{FF2B5EF4-FFF2-40B4-BE49-F238E27FC236}">
                <a16:creationId xmlns:a16="http://schemas.microsoft.com/office/drawing/2014/main" id="{D2619B0A-649D-E0E1-F4CC-7EC17F925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18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41">
        <p:fade/>
      </p:transition>
    </mc:Choice>
    <mc:Fallback>
      <p:transition spd="med" advTm="3041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R.LTWB">
            <a:extLst>
              <a:ext uri="{FF2B5EF4-FFF2-40B4-BE49-F238E27FC236}">
                <a16:creationId xmlns:a16="http://schemas.microsoft.com/office/drawing/2014/main" id="{3B612F70-8AA9-F5CB-1690-8D17417A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93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24">
        <p:fade/>
      </p:transition>
    </mc:Choice>
    <mc:Fallback>
      <p:transition spd="med" advTm="3224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R.LTWB">
            <a:extLst>
              <a:ext uri="{FF2B5EF4-FFF2-40B4-BE49-F238E27FC236}">
                <a16:creationId xmlns:a16="http://schemas.microsoft.com/office/drawing/2014/main" id="{413DB7E8-EA4C-A21E-24F7-FCD6B6333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134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71">
        <p:fade/>
      </p:transition>
    </mc:Choice>
    <mc:Fallback>
      <p:transition spd="med" advTm="277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655" y="2185952"/>
            <a:ext cx="9068533" cy="2486096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Calcular el potencial de escurrimiento de cada celda del modelo digital de elevación - DEM, a partir de los mapas de precipitación total y evapotranspiración real compuesta y por fenómeno climatológico. 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Realizar la acumulación de flujo y obtener los balances compuestos y por fenómeno climatológico.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7460" y="2132162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222F0E8D-E04D-62F8-0967-BCA8C1A3C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7460" y="378852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8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166">
        <p:fade/>
      </p:transition>
    </mc:Choice>
    <mc:Fallback>
      <p:transition spd="med" advTm="14166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Caudal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medio con ETR </a:t>
            </a:r>
            <a:r>
              <a:rPr lang="es-ES" sz="3200" b="1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Dekop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558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03">
        <p:fade/>
      </p:transition>
    </mc:Choice>
    <mc:Fallback>
      <p:transition spd="med" advTm="2603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R.LTWB">
            <a:extLst>
              <a:ext uri="{FF2B5EF4-FFF2-40B4-BE49-F238E27FC236}">
                <a16:creationId xmlns:a16="http://schemas.microsoft.com/office/drawing/2014/main" id="{96717468-6391-AB96-8713-19C2473B9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253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45">
        <p:fade/>
      </p:transition>
    </mc:Choice>
    <mc:Fallback>
      <p:transition spd="med" advTm="2545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.LTWB">
            <a:extLst>
              <a:ext uri="{FF2B5EF4-FFF2-40B4-BE49-F238E27FC236}">
                <a16:creationId xmlns:a16="http://schemas.microsoft.com/office/drawing/2014/main" id="{61D9110F-0560-73CC-7F93-7B0A7C96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76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43">
        <p:fade/>
      </p:transition>
    </mc:Choice>
    <mc:Fallback>
      <p:transition spd="med" advTm="2943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R.LTWB">
            <a:extLst>
              <a:ext uri="{FF2B5EF4-FFF2-40B4-BE49-F238E27FC236}">
                <a16:creationId xmlns:a16="http://schemas.microsoft.com/office/drawing/2014/main" id="{C1FD3E4E-2DA3-30B8-2D6B-44310B2A2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434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98">
        <p:fade/>
      </p:transition>
    </mc:Choice>
    <mc:Fallback>
      <p:transition spd="med" advTm="2398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R.LTWB">
            <a:extLst>
              <a:ext uri="{FF2B5EF4-FFF2-40B4-BE49-F238E27FC236}">
                <a16:creationId xmlns:a16="http://schemas.microsoft.com/office/drawing/2014/main" id="{0AC23D3E-D20E-7A48-DAF9-3711CC246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354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17">
        <p:fade/>
      </p:transition>
    </mc:Choice>
    <mc:Fallback>
      <p:transition spd="med" advTm="1817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Caudal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medio con ETR </a:t>
            </a:r>
            <a:r>
              <a:rPr lang="es-ES" sz="3200" b="1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Turc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21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19">
        <p:fade/>
      </p:transition>
    </mc:Choice>
    <mc:Fallback>
      <p:transition spd="med" advTm="3019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R.LTWB">
            <a:extLst>
              <a:ext uri="{FF2B5EF4-FFF2-40B4-BE49-F238E27FC236}">
                <a16:creationId xmlns:a16="http://schemas.microsoft.com/office/drawing/2014/main" id="{B16F056E-5289-8C22-2BB4-08FA851A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25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81">
        <p:fade/>
      </p:transition>
    </mc:Choice>
    <mc:Fallback>
      <p:transition spd="med" advTm="3781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R.LTWB">
            <a:extLst>
              <a:ext uri="{FF2B5EF4-FFF2-40B4-BE49-F238E27FC236}">
                <a16:creationId xmlns:a16="http://schemas.microsoft.com/office/drawing/2014/main" id="{00898DCD-7DDC-12E2-42A4-B4FFFBB65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98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64">
        <p:fade/>
      </p:transition>
    </mc:Choice>
    <mc:Fallback>
      <p:transition spd="med" advTm="2864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R.LTWB">
            <a:extLst>
              <a:ext uri="{FF2B5EF4-FFF2-40B4-BE49-F238E27FC236}">
                <a16:creationId xmlns:a16="http://schemas.microsoft.com/office/drawing/2014/main" id="{44A44CFD-6E86-6BE3-D267-5C89FC8D1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367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62">
        <p:fade/>
      </p:transition>
    </mc:Choice>
    <mc:Fallback>
      <p:transition spd="med" advTm="3062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R.LTWB">
            <a:extLst>
              <a:ext uri="{FF2B5EF4-FFF2-40B4-BE49-F238E27FC236}">
                <a16:creationId xmlns:a16="http://schemas.microsoft.com/office/drawing/2014/main" id="{EF9E093E-59EF-8DA1-57A4-F031FD289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14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976">
        <p:fade/>
      </p:transition>
    </mc:Choice>
    <mc:Fallback>
      <p:transition spd="med" advTm="3976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763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69">
        <p:fade/>
      </p:transition>
    </mc:Choice>
    <mc:Fallback>
      <p:transition spd="med" advTm="1569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complementarias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3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94">
        <p:fade/>
      </p:transition>
    </mc:Choice>
    <mc:Fallback>
      <p:transition spd="med" advTm="2994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03" y="2758888"/>
            <a:ext cx="7388593" cy="148141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la guía de clase, se encuentran listadas las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 adicionales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que los estudiantes deben desarrollar y documentar para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complementar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conocimientos y alcances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definidos en este curso.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 descr="Pencil outline">
            <a:extLst>
              <a:ext uri="{FF2B5EF4-FFF2-40B4-BE49-F238E27FC236}">
                <a16:creationId xmlns:a16="http://schemas.microsoft.com/office/drawing/2014/main" id="{5F08D159-B017-469F-903F-B7D69E28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999" y="203888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955">
        <p:fade/>
      </p:transition>
    </mc:Choice>
    <mc:Fallback>
      <p:transition spd="med" advTm="13955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555" y="3017884"/>
            <a:ext cx="8636889" cy="1661692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completar el balance hidrológico distribuido usando SIG, consulta la guía de clase detallada de esta actividad. Si necesitas ayuda, da clic en el enlace Ayuda o Colabora, que se encuentra en el enlace adjunto de la descripción.</a:t>
            </a:r>
          </a:p>
        </p:txBody>
      </p:sp>
      <p:pic>
        <p:nvPicPr>
          <p:cNvPr id="7" name="Graphic 6" descr="Brain in head outline">
            <a:extLst>
              <a:ext uri="{FF2B5EF4-FFF2-40B4-BE49-F238E27FC236}">
                <a16:creationId xmlns:a16="http://schemas.microsoft.com/office/drawing/2014/main" id="{558C73EA-685A-D995-6DC5-F9B5971A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103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562">
        <p:fade/>
      </p:transition>
    </mc:Choice>
    <mc:Fallback>
      <p:transition spd="med" advTm="10562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104">
        <p:fade/>
      </p:transition>
    </mc:Choice>
    <mc:Fallback>
      <p:transition spd="med" advTm="61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292" y="5334001"/>
            <a:ext cx="2627061" cy="1425390"/>
          </a:xfrm>
        </p:spPr>
        <p:txBody>
          <a:bodyPr anchor="t" anchorCtr="0">
            <a:normAutofit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2738B0F-95E4-DB7A-9191-A8F8139C1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6602" y="1017250"/>
            <a:ext cx="7158795" cy="482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722">
        <p:fade/>
      </p:transition>
    </mc:Choice>
    <mc:Fallback>
      <p:transition spd="med" advTm="10722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54E0C4-EFB8-5059-EA99-E4A9DA2A0198}"/>
                  </a:ext>
                </a:extLst>
              </p:cNvPr>
              <p:cNvSpPr txBox="1"/>
              <p:nvPr/>
            </p:nvSpPr>
            <p:spPr>
              <a:xfrm>
                <a:off x="4757556" y="1615439"/>
                <a:ext cx="2676887" cy="776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𝑄𝑚</m:t>
                      </m:r>
                      <m:r>
                        <a:rPr lang="es-CO" sz="2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CO" sz="2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54E0C4-EFB8-5059-EA99-E4A9DA2A0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556" y="1615439"/>
                <a:ext cx="2676887" cy="7765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0F121576-EEA0-578F-7ABA-26FB2750E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444" y="3177419"/>
            <a:ext cx="8849631" cy="2577168"/>
          </a:xfrm>
        </p:spPr>
        <p:txBody>
          <a:bodyPr anchor="t" anchorCtr="0">
            <a:noAutofit/>
          </a:bodyPr>
          <a:lstStyle/>
          <a:p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Donde,</a:t>
            </a:r>
            <a:b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Qm: caudal medio, m³/s</a:t>
            </a:r>
            <a:b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P: precipitación, mm/año</a:t>
            </a:r>
            <a:b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E: evapotranspiración real, mm/año</a:t>
            </a:r>
            <a:b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A: área de cada celda, m²</a:t>
            </a:r>
            <a:b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t: tiempo en segundos en un año </a:t>
            </a:r>
            <a:b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(365 días x 24 horas x 60 minutos x 60 segundos = 31.536.000.000)</a:t>
            </a:r>
          </a:p>
        </p:txBody>
      </p:sp>
    </p:spTree>
    <p:extLst>
      <p:ext uri="{BB962C8B-B14F-4D97-AF65-F5344CB8AC3E}">
        <p14:creationId xmlns:p14="http://schemas.microsoft.com/office/powerpoint/2010/main" val="3687886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219">
        <p:fade/>
      </p:transition>
    </mc:Choice>
    <mc:Fallback>
      <p:transition spd="med" advTm="10219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.LTWB">
            <a:extLst>
              <a:ext uri="{FF2B5EF4-FFF2-40B4-BE49-F238E27FC236}">
                <a16:creationId xmlns:a16="http://schemas.microsoft.com/office/drawing/2014/main" id="{49ECF055-4E24-FAE7-8B79-81DF6253D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264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266">
        <p:fade/>
      </p:transition>
    </mc:Choice>
    <mc:Fallback>
      <p:transition spd="med" advTm="11266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.LTWB">
            <a:extLst>
              <a:ext uri="{FF2B5EF4-FFF2-40B4-BE49-F238E27FC236}">
                <a16:creationId xmlns:a16="http://schemas.microsoft.com/office/drawing/2014/main" id="{D5195C19-E766-48AD-F118-30014AE62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33DB13-6B54-47B0-157A-0A8539897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092" y="2133600"/>
            <a:ext cx="2214698" cy="429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19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226">
        <p:fade/>
      </p:transition>
    </mc:Choice>
    <mc:Fallback>
      <p:transition spd="med" advTm="13226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purl.org/dc/dcmitype/"/>
    <ds:schemaRef ds:uri="14224164-2045-4b51-92bb-313d0f626d83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bf3e1746-bde1-4d6e-9c3f-7182572f7502"/>
  </ds:schemaRefs>
</ds:datastoreItem>
</file>

<file path=customXml/itemProps2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2000</TotalTime>
  <Words>440</Words>
  <Application>Microsoft Office PowerPoint</Application>
  <PresentationFormat>Widescreen</PresentationFormat>
  <Paragraphs>75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Cambria Math</vt:lpstr>
      <vt:lpstr>Segoe UI</vt:lpstr>
      <vt:lpstr>Segoe UI Light</vt:lpstr>
      <vt:lpstr>Tema de R.TeachingResearchGuide</vt:lpstr>
      <vt:lpstr>Balance hidrológico distribuido usando SIG</vt:lpstr>
      <vt:lpstr>Los balances hidrológicos de largo plazo pueden ser realizados en SIG a través de herramientas de acumulación de flujo. Para cada una de las celdas del mapa de direcciones de flujo o FDR, se calcula el número de celdas de drenaje convergentes a las cuales se les puede acumular el valor del potencial de escurrimiento de cada celda obtenido a partir de los valores de precipitación media y evapotranspiración real.</vt:lpstr>
      <vt:lpstr>PowerPoint Presentation</vt:lpstr>
      <vt:lpstr>Calcular el potencial de escurrimiento de cada celda del modelo digital de elevación - DEM, a partir de los mapas de precipitación total y evapotranspiración real compuesta y por fenómeno climatológico.   Realizar la acumulación de flujo y obtener los balances compuestos y por fenómeno climatológico.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Donde,  Qm: caudal medio, m³/s P: precipitación, mm/año E: evapotranspiración real, mm/año A: área de cada celda, m² t: tiempo en segundos en un año  (365 días x 24 horas x 60 minutos x 60 segundos = 31.536.000.000)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Localización: 4964032.70E, 2617759.27N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 la guía de clase, se encuentran listadas las actividades adicionales que los estudiantes deben desarrollar y documentar para complementar los conocimientos y alcances definidos en este curso. </vt:lpstr>
      <vt:lpstr>Para completar el balance hidrológico distribuido usando SIG, consulta la guía de clase detallada de esta actividad. Si necesitas ayuda, da clic en el enlace Ayuda o Colabora, que se encuentra en el enlace adjunto de la descripción.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163</cp:revision>
  <dcterms:created xsi:type="dcterms:W3CDTF">2022-08-04T19:07:18Z</dcterms:created>
  <dcterms:modified xsi:type="dcterms:W3CDTF">2023-02-19T14:51:09Z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